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62" r:id="rId6"/>
    <p:sldId id="263" r:id="rId7"/>
    <p:sldId id="266" r:id="rId8"/>
    <p:sldId id="264" r:id="rId9"/>
    <p:sldId id="265" r:id="rId10"/>
    <p:sldId id="257" r:id="rId11"/>
    <p:sldId id="258" r:id="rId12"/>
    <p:sldId id="259" r:id="rId13"/>
    <p:sldId id="260" r:id="rId14"/>
    <p:sldId id="26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0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Усп.</c:v>
                </c:pt>
              </c:strCache>
            </c:strRef>
          </c:tx>
          <c:dLbls>
            <c:showVal val="1"/>
          </c:dLbls>
          <c:cat>
            <c:strRef>
              <c:f>Лист1!$A$2:$A$11</c:f>
              <c:strCache>
                <c:ptCount val="10"/>
                <c:pt idx="0">
                  <c:v>Рус.язык_6</c:v>
                </c:pt>
                <c:pt idx="1">
                  <c:v>Рус.язык_7</c:v>
                </c:pt>
                <c:pt idx="2">
                  <c:v>Мат-ка_6</c:v>
                </c:pt>
                <c:pt idx="3">
                  <c:v>Мат-ка_7</c:v>
                </c:pt>
                <c:pt idx="4">
                  <c:v>Физика_8</c:v>
                </c:pt>
                <c:pt idx="5">
                  <c:v>Физика_9</c:v>
                </c:pt>
                <c:pt idx="6">
                  <c:v>Химия_8</c:v>
                </c:pt>
                <c:pt idx="7">
                  <c:v>Химия_9</c:v>
                </c:pt>
                <c:pt idx="8">
                  <c:v>История_8</c:v>
                </c:pt>
                <c:pt idx="9">
                  <c:v>История_9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92</c:v>
                </c:pt>
                <c:pt idx="1">
                  <c:v>90</c:v>
                </c:pt>
                <c:pt idx="2">
                  <c:v>92</c:v>
                </c:pt>
                <c:pt idx="3">
                  <c:v>92</c:v>
                </c:pt>
                <c:pt idx="4">
                  <c:v>96</c:v>
                </c:pt>
                <c:pt idx="5">
                  <c:v>97</c:v>
                </c:pt>
                <c:pt idx="6">
                  <c:v>95</c:v>
                </c:pt>
                <c:pt idx="7">
                  <c:v>94</c:v>
                </c:pt>
                <c:pt idx="8">
                  <c:v>95</c:v>
                </c:pt>
                <c:pt idx="9">
                  <c:v>96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Кач.зн.</c:v>
                </c:pt>
              </c:strCache>
            </c:strRef>
          </c:tx>
          <c:dLbls>
            <c:showVal val="1"/>
          </c:dLbls>
          <c:cat>
            <c:strRef>
              <c:f>Лист1!$A$2:$A$11</c:f>
              <c:strCache>
                <c:ptCount val="10"/>
                <c:pt idx="0">
                  <c:v>Рус.язык_6</c:v>
                </c:pt>
                <c:pt idx="1">
                  <c:v>Рус.язык_7</c:v>
                </c:pt>
                <c:pt idx="2">
                  <c:v>Мат-ка_6</c:v>
                </c:pt>
                <c:pt idx="3">
                  <c:v>Мат-ка_7</c:v>
                </c:pt>
                <c:pt idx="4">
                  <c:v>Физика_8</c:v>
                </c:pt>
                <c:pt idx="5">
                  <c:v>Физика_9</c:v>
                </c:pt>
                <c:pt idx="6">
                  <c:v>Химия_8</c:v>
                </c:pt>
                <c:pt idx="7">
                  <c:v>Химия_9</c:v>
                </c:pt>
                <c:pt idx="8">
                  <c:v>История_8</c:v>
                </c:pt>
                <c:pt idx="9">
                  <c:v>История_9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50</c:v>
                </c:pt>
                <c:pt idx="1">
                  <c:v>45</c:v>
                </c:pt>
                <c:pt idx="2">
                  <c:v>55</c:v>
                </c:pt>
                <c:pt idx="3">
                  <c:v>48</c:v>
                </c:pt>
                <c:pt idx="4">
                  <c:v>41</c:v>
                </c:pt>
                <c:pt idx="5">
                  <c:v>46</c:v>
                </c:pt>
                <c:pt idx="6">
                  <c:v>47</c:v>
                </c:pt>
                <c:pt idx="7">
                  <c:v>38</c:v>
                </c:pt>
                <c:pt idx="8">
                  <c:v>53</c:v>
                </c:pt>
                <c:pt idx="9">
                  <c:v>57</c:v>
                </c:pt>
              </c:numCache>
            </c:numRef>
          </c:val>
        </c:ser>
        <c:axId val="84108416"/>
        <c:axId val="84109952"/>
      </c:barChart>
      <c:catAx>
        <c:axId val="84108416"/>
        <c:scaling>
          <c:orientation val="minMax"/>
        </c:scaling>
        <c:axPos val="b"/>
        <c:tickLblPos val="nextTo"/>
        <c:crossAx val="84109952"/>
        <c:crosses val="autoZero"/>
        <c:auto val="1"/>
        <c:lblAlgn val="ctr"/>
        <c:lblOffset val="100"/>
      </c:catAx>
      <c:valAx>
        <c:axId val="84109952"/>
        <c:scaling>
          <c:orientation val="minMax"/>
        </c:scaling>
        <c:axPos val="l"/>
        <c:majorGridlines/>
        <c:numFmt formatCode="General" sourceLinked="1"/>
        <c:tickLblPos val="nextTo"/>
        <c:crossAx val="8410841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5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Лист1!$A$2:$A$11</c:f>
              <c:strCache>
                <c:ptCount val="10"/>
                <c:pt idx="0">
                  <c:v>Рус.яз_6</c:v>
                </c:pt>
                <c:pt idx="1">
                  <c:v>Рус.яз_7</c:v>
                </c:pt>
                <c:pt idx="2">
                  <c:v>Мат_6</c:v>
                </c:pt>
                <c:pt idx="3">
                  <c:v>Мат_7</c:v>
                </c:pt>
                <c:pt idx="4">
                  <c:v>Физика_8</c:v>
                </c:pt>
                <c:pt idx="5">
                  <c:v>Физика_9</c:v>
                </c:pt>
                <c:pt idx="6">
                  <c:v>Химия_8</c:v>
                </c:pt>
                <c:pt idx="7">
                  <c:v>Химия_9</c:v>
                </c:pt>
                <c:pt idx="8">
                  <c:v>История_8</c:v>
                </c:pt>
                <c:pt idx="9">
                  <c:v>История_9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11</c:v>
                </c:pt>
                <c:pt idx="1">
                  <c:v>10</c:v>
                </c:pt>
                <c:pt idx="2">
                  <c:v>20</c:v>
                </c:pt>
                <c:pt idx="3">
                  <c:v>12</c:v>
                </c:pt>
                <c:pt idx="4">
                  <c:v>6</c:v>
                </c:pt>
                <c:pt idx="5">
                  <c:v>9</c:v>
                </c:pt>
                <c:pt idx="6">
                  <c:v>11</c:v>
                </c:pt>
                <c:pt idx="7">
                  <c:v>6</c:v>
                </c:pt>
                <c:pt idx="8">
                  <c:v>6</c:v>
                </c:pt>
                <c:pt idx="9">
                  <c:v>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4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Лист1!$A$2:$A$11</c:f>
              <c:strCache>
                <c:ptCount val="10"/>
                <c:pt idx="0">
                  <c:v>Рус.яз_6</c:v>
                </c:pt>
                <c:pt idx="1">
                  <c:v>Рус.яз_7</c:v>
                </c:pt>
                <c:pt idx="2">
                  <c:v>Мат_6</c:v>
                </c:pt>
                <c:pt idx="3">
                  <c:v>Мат_7</c:v>
                </c:pt>
                <c:pt idx="4">
                  <c:v>Физика_8</c:v>
                </c:pt>
                <c:pt idx="5">
                  <c:v>Физика_9</c:v>
                </c:pt>
                <c:pt idx="6">
                  <c:v>Химия_8</c:v>
                </c:pt>
                <c:pt idx="7">
                  <c:v>Химия_9</c:v>
                </c:pt>
                <c:pt idx="8">
                  <c:v>История_8</c:v>
                </c:pt>
                <c:pt idx="9">
                  <c:v>История_9</c:v>
                </c:pt>
              </c:strCache>
            </c:str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39</c:v>
                </c:pt>
                <c:pt idx="1">
                  <c:v>35</c:v>
                </c:pt>
                <c:pt idx="2">
                  <c:v>35</c:v>
                </c:pt>
                <c:pt idx="3">
                  <c:v>37</c:v>
                </c:pt>
                <c:pt idx="4">
                  <c:v>35</c:v>
                </c:pt>
                <c:pt idx="5">
                  <c:v>37</c:v>
                </c:pt>
                <c:pt idx="6">
                  <c:v>36</c:v>
                </c:pt>
                <c:pt idx="7">
                  <c:v>32</c:v>
                </c:pt>
                <c:pt idx="8">
                  <c:v>47</c:v>
                </c:pt>
                <c:pt idx="9">
                  <c:v>48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Лист1!$A$2:$A$11</c:f>
              <c:strCache>
                <c:ptCount val="10"/>
                <c:pt idx="0">
                  <c:v>Рус.яз_6</c:v>
                </c:pt>
                <c:pt idx="1">
                  <c:v>Рус.яз_7</c:v>
                </c:pt>
                <c:pt idx="2">
                  <c:v>Мат_6</c:v>
                </c:pt>
                <c:pt idx="3">
                  <c:v>Мат_7</c:v>
                </c:pt>
                <c:pt idx="4">
                  <c:v>Физика_8</c:v>
                </c:pt>
                <c:pt idx="5">
                  <c:v>Физика_9</c:v>
                </c:pt>
                <c:pt idx="6">
                  <c:v>Химия_8</c:v>
                </c:pt>
                <c:pt idx="7">
                  <c:v>Химия_9</c:v>
                </c:pt>
                <c:pt idx="8">
                  <c:v>История_8</c:v>
                </c:pt>
                <c:pt idx="9">
                  <c:v>История_9</c:v>
                </c:pt>
              </c:strCache>
            </c:strRef>
          </c:cat>
          <c:val>
            <c:numRef>
              <c:f>Лист1!$D$2:$D$11</c:f>
              <c:numCache>
                <c:formatCode>General</c:formatCode>
                <c:ptCount val="10"/>
                <c:pt idx="0">
                  <c:v>42</c:v>
                </c:pt>
                <c:pt idx="1">
                  <c:v>45</c:v>
                </c:pt>
                <c:pt idx="2">
                  <c:v>37</c:v>
                </c:pt>
                <c:pt idx="3">
                  <c:v>44</c:v>
                </c:pt>
                <c:pt idx="4">
                  <c:v>55</c:v>
                </c:pt>
                <c:pt idx="5">
                  <c:v>51</c:v>
                </c:pt>
                <c:pt idx="6">
                  <c:v>48</c:v>
                </c:pt>
                <c:pt idx="7">
                  <c:v>56</c:v>
                </c:pt>
                <c:pt idx="8">
                  <c:v>42</c:v>
                </c:pt>
                <c:pt idx="9">
                  <c:v>38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Лист1!$A$2:$A$11</c:f>
              <c:strCache>
                <c:ptCount val="10"/>
                <c:pt idx="0">
                  <c:v>Рус.яз_6</c:v>
                </c:pt>
                <c:pt idx="1">
                  <c:v>Рус.яз_7</c:v>
                </c:pt>
                <c:pt idx="2">
                  <c:v>Мат_6</c:v>
                </c:pt>
                <c:pt idx="3">
                  <c:v>Мат_7</c:v>
                </c:pt>
                <c:pt idx="4">
                  <c:v>Физика_8</c:v>
                </c:pt>
                <c:pt idx="5">
                  <c:v>Физика_9</c:v>
                </c:pt>
                <c:pt idx="6">
                  <c:v>Химия_8</c:v>
                </c:pt>
                <c:pt idx="7">
                  <c:v>Химия_9</c:v>
                </c:pt>
                <c:pt idx="8">
                  <c:v>История_8</c:v>
                </c:pt>
                <c:pt idx="9">
                  <c:v>История_9</c:v>
                </c:pt>
              </c:strCache>
            </c:strRef>
          </c:cat>
          <c:val>
            <c:numRef>
              <c:f>Лист1!$E$2:$E$11</c:f>
              <c:numCache>
                <c:formatCode>General</c:formatCode>
                <c:ptCount val="10"/>
                <c:pt idx="0">
                  <c:v>8</c:v>
                </c:pt>
                <c:pt idx="1">
                  <c:v>10</c:v>
                </c:pt>
                <c:pt idx="2">
                  <c:v>8</c:v>
                </c:pt>
                <c:pt idx="3">
                  <c:v>8</c:v>
                </c:pt>
                <c:pt idx="4">
                  <c:v>4</c:v>
                </c:pt>
                <c:pt idx="5">
                  <c:v>3</c:v>
                </c:pt>
                <c:pt idx="6">
                  <c:v>5</c:v>
                </c:pt>
                <c:pt idx="7">
                  <c:v>6</c:v>
                </c:pt>
                <c:pt idx="8">
                  <c:v>5</c:v>
                </c:pt>
                <c:pt idx="9">
                  <c:v>4</c:v>
                </c:pt>
              </c:numCache>
            </c:numRef>
          </c:val>
        </c:ser>
        <c:axId val="97531776"/>
        <c:axId val="97533312"/>
      </c:barChart>
      <c:catAx>
        <c:axId val="97531776"/>
        <c:scaling>
          <c:orientation val="minMax"/>
        </c:scaling>
        <c:axPos val="b"/>
        <c:tickLblPos val="nextTo"/>
        <c:crossAx val="97533312"/>
        <c:crosses val="autoZero"/>
        <c:auto val="1"/>
        <c:lblAlgn val="ctr"/>
        <c:lblOffset val="100"/>
      </c:catAx>
      <c:valAx>
        <c:axId val="97533312"/>
        <c:scaling>
          <c:orientation val="minMax"/>
        </c:scaling>
        <c:axPos val="l"/>
        <c:majorGridlines/>
        <c:numFmt formatCode="General" sourceLinked="1"/>
        <c:tickLblPos val="nextTo"/>
        <c:crossAx val="9753177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7B423-AC83-4DAC-98ED-030DB2D2CB6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27933-1518-4829-A86A-4A3B2EADA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7B423-AC83-4DAC-98ED-030DB2D2CB6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27933-1518-4829-A86A-4A3B2EADA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7B423-AC83-4DAC-98ED-030DB2D2CB6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27933-1518-4829-A86A-4A3B2EADA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7B423-AC83-4DAC-98ED-030DB2D2CB6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27933-1518-4829-A86A-4A3B2EADA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7B423-AC83-4DAC-98ED-030DB2D2CB6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27933-1518-4829-A86A-4A3B2EADA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7B423-AC83-4DAC-98ED-030DB2D2CB6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27933-1518-4829-A86A-4A3B2EADA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7B423-AC83-4DAC-98ED-030DB2D2CB6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27933-1518-4829-A86A-4A3B2EADA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7B423-AC83-4DAC-98ED-030DB2D2CB6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27933-1518-4829-A86A-4A3B2EADA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7B423-AC83-4DAC-98ED-030DB2D2CB6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27933-1518-4829-A86A-4A3B2EADA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7B423-AC83-4DAC-98ED-030DB2D2CB6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27933-1518-4829-A86A-4A3B2EADA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7B423-AC83-4DAC-98ED-030DB2D2CB6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27933-1518-4829-A86A-4A3B2EADA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7B423-AC83-4DAC-98ED-030DB2D2CB6B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27933-1518-4829-A86A-4A3B2EADA5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040;&#1085;&#1072;&#1083;&#1080;&#1079;%20&#1082;&#1086;&#1085;&#1090;&#1088;.&#1088;&#1072;&#1073;&#1086;&#1090;%20&#1079;&#1072;%201%20&#1087;&#1086;&#1083;&#1091;&#1075;&#1086;&#1076;&#1080;&#1077;%202016_2017.xls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муниципальных контрольных работ за </a:t>
            </a:r>
            <a:r>
              <a:rPr lang="en-US" dirty="0" smtClean="0"/>
              <a:t>I </a:t>
            </a:r>
            <a:r>
              <a:rPr lang="ru-RU" dirty="0" smtClean="0"/>
              <a:t>полугодие 2016/2017 учебного года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7422" y="4786322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1600" dirty="0" smtClean="0"/>
              <a:t>Егорова В.В., заместитель начальника по УМР</a:t>
            </a:r>
          </a:p>
          <a:p>
            <a:pPr algn="r"/>
            <a:r>
              <a:rPr lang="ru-RU" sz="1600" dirty="0" smtClean="0"/>
              <a:t>Совещание директоров ОО</a:t>
            </a:r>
          </a:p>
          <a:p>
            <a:pPr algn="r"/>
            <a:r>
              <a:rPr lang="ru-RU" sz="1600" dirty="0" smtClean="0"/>
              <a:t>7 апреля 2017</a:t>
            </a:r>
            <a:endParaRPr lang="ru-RU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язык_6/7 класс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571472" y="1785923"/>
          <a:ext cx="3571899" cy="4863970"/>
        </p:xfrm>
        <a:graphic>
          <a:graphicData uri="http://schemas.openxmlformats.org/drawingml/2006/table">
            <a:tbl>
              <a:tblPr/>
              <a:tblGrid>
                <a:gridCol w="2047889"/>
                <a:gridCol w="762005"/>
                <a:gridCol w="762005"/>
              </a:tblGrid>
              <a:tr h="3869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класс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Русский язык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Всего учащихся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Принимали участие в МКР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Успеваемость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Качество знаний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Оценка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кол-во уч.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"5"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"4"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"3"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"2"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714876" y="1643051"/>
          <a:ext cx="4000528" cy="4929220"/>
        </p:xfrm>
        <a:graphic>
          <a:graphicData uri="http://schemas.openxmlformats.org/drawingml/2006/table">
            <a:tbl>
              <a:tblPr/>
              <a:tblGrid>
                <a:gridCol w="2293636"/>
                <a:gridCol w="853446"/>
                <a:gridCol w="853446"/>
              </a:tblGrid>
              <a:tr h="3911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 класс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11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Русский язык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Всего учащихся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1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Принимали участие в МКР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Успеваемость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Качество знаний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Средняя оценка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1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Оценка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кол-во уч.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"5"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"4"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"3"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"2"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Математика_6/7 класс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500034" y="1714487"/>
          <a:ext cx="3714777" cy="4923500"/>
        </p:xfrm>
        <a:graphic>
          <a:graphicData uri="http://schemas.openxmlformats.org/drawingml/2006/table">
            <a:tbl>
              <a:tblPr/>
              <a:tblGrid>
                <a:gridCol w="2124505"/>
                <a:gridCol w="795136"/>
                <a:gridCol w="795136"/>
              </a:tblGrid>
              <a:tr h="3929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 класс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29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Математика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9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Всего учащихся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9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Принимали участие в МКР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9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Успеваемость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9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Качество знаний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9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Средняя оценка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9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Оценка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кол-во уч.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9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"5"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9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"4"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9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"3"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9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"2"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857751" y="1785923"/>
          <a:ext cx="3786215" cy="4863970"/>
        </p:xfrm>
        <a:graphic>
          <a:graphicData uri="http://schemas.openxmlformats.org/drawingml/2006/table">
            <a:tbl>
              <a:tblPr/>
              <a:tblGrid>
                <a:gridCol w="2165361"/>
                <a:gridCol w="810427"/>
                <a:gridCol w="810427"/>
              </a:tblGrid>
              <a:tr h="3869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 класс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Математика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Всего учащихся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Принимали участие в МКР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Успеваемость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Качество знаний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Средняя оценка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Оценка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кол-во уч.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"5"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"4"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"3"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"2"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Физика_8/9 классы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571472" y="2000245"/>
          <a:ext cx="3857652" cy="4744900"/>
        </p:xfrm>
        <a:graphic>
          <a:graphicData uri="http://schemas.openxmlformats.org/drawingml/2006/table">
            <a:tbl>
              <a:tblPr/>
              <a:tblGrid>
                <a:gridCol w="2211720"/>
                <a:gridCol w="822966"/>
                <a:gridCol w="822966"/>
              </a:tblGrid>
              <a:tr h="3750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 класс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50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Физика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Всего учащихся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Принимали участие в МКР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Успеваемость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Качество знаний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Средняя оценка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Оценка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кол-во уч.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"5"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"4"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"3"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"2"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5000629" y="2214551"/>
          <a:ext cx="3571899" cy="4506780"/>
        </p:xfrm>
        <a:graphic>
          <a:graphicData uri="http://schemas.openxmlformats.org/drawingml/2006/table">
            <a:tbl>
              <a:tblPr/>
              <a:tblGrid>
                <a:gridCol w="2047889"/>
                <a:gridCol w="762005"/>
                <a:gridCol w="762005"/>
              </a:tblGrid>
              <a:tr h="351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 класс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1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Физика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2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Всего учащихся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2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Принимали участие в МКР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2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Успеваемость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2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Качество знаний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2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2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Оценка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кол-во уч.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2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"5"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2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"4"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2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"3"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2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"2"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Химия_8/9 классы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642910" y="1571613"/>
          <a:ext cx="3571901" cy="4983030"/>
        </p:xfrm>
        <a:graphic>
          <a:graphicData uri="http://schemas.openxmlformats.org/drawingml/2006/table">
            <a:tbl>
              <a:tblPr/>
              <a:tblGrid>
                <a:gridCol w="2042793"/>
                <a:gridCol w="764554"/>
                <a:gridCol w="764554"/>
              </a:tblGrid>
              <a:tr h="3988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 класс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88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Химия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Всего учащихся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Принимали участие в МКР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Успеваемость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Качество знаний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Средняя оценка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Оценка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кол-во уч.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"5"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"4"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"3"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"2"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5143504" y="1643050"/>
          <a:ext cx="3500461" cy="5070690"/>
        </p:xfrm>
        <a:graphic>
          <a:graphicData uri="http://schemas.openxmlformats.org/drawingml/2006/table">
            <a:tbl>
              <a:tblPr/>
              <a:tblGrid>
                <a:gridCol w="2001937"/>
                <a:gridCol w="749262"/>
                <a:gridCol w="749262"/>
              </a:tblGrid>
              <a:tr h="4076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 класс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76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Химия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6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Всего учащихся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Принимали участие в МКР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Успеваемость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Качество знаний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Оценка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кол-во уч.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6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"5"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6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"4"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6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"3"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6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"2"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История_8/9 классы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500034" y="1428731"/>
          <a:ext cx="4000529" cy="5161630"/>
        </p:xfrm>
        <a:graphic>
          <a:graphicData uri="http://schemas.openxmlformats.org/drawingml/2006/table">
            <a:tbl>
              <a:tblPr/>
              <a:tblGrid>
                <a:gridCol w="2293637"/>
                <a:gridCol w="853446"/>
                <a:gridCol w="853446"/>
              </a:tblGrid>
              <a:tr h="41672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 класс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История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Всего учащихся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Принимали участие в МКР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Успеваемость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Качество знаний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Оценка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кол-во уч.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"5"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"4"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"3"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7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"2"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929190" y="1428741"/>
          <a:ext cx="3643338" cy="5143530"/>
        </p:xfrm>
        <a:graphic>
          <a:graphicData uri="http://schemas.openxmlformats.org/drawingml/2006/table">
            <a:tbl>
              <a:tblPr/>
              <a:tblGrid>
                <a:gridCol w="2083648"/>
                <a:gridCol w="779845"/>
                <a:gridCol w="779845"/>
              </a:tblGrid>
              <a:tr h="4117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 класс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117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История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Всего учащихся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Принимали участие в МКР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Успеваемость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Качество знаний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Средняя оценка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Оценка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кол-во уч.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"5"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"4"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"3"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"2"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Общие итоги по району:</a:t>
            </a:r>
            <a:br>
              <a:rPr lang="ru-RU" dirty="0" smtClean="0"/>
            </a:br>
            <a:r>
              <a:rPr lang="ru-RU" dirty="0" smtClean="0"/>
              <a:t>успеваемость/качество знаний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01080" cy="4900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Общие итоги по району: в разрезе оценок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01080" cy="4900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Корреляция результатов по двум параметрам:</a:t>
            </a:r>
          </a:p>
          <a:p>
            <a:pPr>
              <a:buNone/>
            </a:pPr>
            <a:r>
              <a:rPr lang="ru-RU" dirty="0" smtClean="0"/>
              <a:t>- динамика результатов за 1 четверть и </a:t>
            </a:r>
            <a:r>
              <a:rPr lang="en-US" dirty="0" smtClean="0"/>
              <a:t>I </a:t>
            </a:r>
            <a:r>
              <a:rPr lang="ru-RU" dirty="0" smtClean="0"/>
              <a:t>полугодие;</a:t>
            </a:r>
          </a:p>
          <a:p>
            <a:pPr>
              <a:buFontTx/>
              <a:buChar char="-"/>
            </a:pPr>
            <a:r>
              <a:rPr lang="ru-RU" dirty="0" smtClean="0"/>
              <a:t>сравнение показателя качества знаний школ со </a:t>
            </a:r>
            <a:r>
              <a:rPr lang="ru-RU" dirty="0" err="1" smtClean="0"/>
              <a:t>среднерайонным</a:t>
            </a:r>
            <a:r>
              <a:rPr lang="ru-RU" dirty="0" smtClean="0"/>
              <a:t> показателем.</a:t>
            </a:r>
          </a:p>
          <a:p>
            <a:pPr algn="ctr">
              <a:buNone/>
            </a:pPr>
            <a:r>
              <a:rPr lang="ru-RU" dirty="0" smtClean="0">
                <a:hlinkClick r:id="rId2" action="ppaction://hlinkfile"/>
              </a:rPr>
              <a:t>Таблица по школам</a:t>
            </a: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Динамика по качеству знаний и успеваемости отрицательная  (1четв-</a:t>
            </a:r>
            <a:r>
              <a:rPr lang="en-US" sz="2800" dirty="0" smtClean="0"/>
              <a:t>I </a:t>
            </a:r>
            <a:r>
              <a:rPr lang="ru-RU" sz="2800" dirty="0" smtClean="0"/>
              <a:t>пол.):</a:t>
            </a:r>
            <a:endParaRPr lang="ru-RU" sz="2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8" y="1600200"/>
          <a:ext cx="8329642" cy="482919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64821"/>
                <a:gridCol w="4164821"/>
              </a:tblGrid>
              <a:tr h="402433">
                <a:tc>
                  <a:txBody>
                    <a:bodyPr/>
                    <a:lstStyle/>
                    <a:p>
                      <a:r>
                        <a:rPr lang="ru-RU" dirty="0" smtClean="0"/>
                        <a:t>Школы: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Предметы/классы:</a:t>
                      </a:r>
                      <a:endParaRPr lang="ru-RU" dirty="0"/>
                    </a:p>
                  </a:txBody>
                  <a:tcPr/>
                </a:tc>
              </a:tr>
              <a:tr h="402433">
                <a:tc>
                  <a:txBody>
                    <a:bodyPr/>
                    <a:lstStyle/>
                    <a:p>
                      <a:r>
                        <a:rPr lang="ru-RU" dirty="0" smtClean="0"/>
                        <a:t>МБОУ «Билярская СОШ»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Рус.язык</a:t>
                      </a:r>
                      <a:r>
                        <a:rPr lang="ru-RU" dirty="0" smtClean="0"/>
                        <a:t> (7), физика (9)</a:t>
                      </a:r>
                    </a:p>
                  </a:txBody>
                  <a:tcPr/>
                </a:tc>
              </a:tr>
              <a:tr h="402433">
                <a:tc>
                  <a:txBody>
                    <a:bodyPr/>
                    <a:lstStyle/>
                    <a:p>
                      <a:r>
                        <a:rPr lang="ru-RU" dirty="0" smtClean="0"/>
                        <a:t>МБОУ «Шаминская</a:t>
                      </a:r>
                      <a:r>
                        <a:rPr lang="ru-RU" baseline="0" dirty="0" smtClean="0"/>
                        <a:t> ООШ»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Мат-ка</a:t>
                      </a:r>
                      <a:r>
                        <a:rPr lang="ru-RU" dirty="0" smtClean="0"/>
                        <a:t> (7)</a:t>
                      </a:r>
                      <a:endParaRPr lang="ru-RU" dirty="0"/>
                    </a:p>
                  </a:txBody>
                  <a:tcPr/>
                </a:tc>
              </a:tr>
              <a:tr h="402433">
                <a:tc>
                  <a:txBody>
                    <a:bodyPr/>
                    <a:lstStyle/>
                    <a:p>
                      <a:r>
                        <a:rPr lang="ru-RU" dirty="0" smtClean="0"/>
                        <a:t>МБОУ Алексеевская СОШ №1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Рус.язык</a:t>
                      </a:r>
                      <a:r>
                        <a:rPr lang="ru-RU" dirty="0" smtClean="0"/>
                        <a:t>(6,7), история (8)</a:t>
                      </a:r>
                      <a:endParaRPr lang="ru-RU" dirty="0"/>
                    </a:p>
                  </a:txBody>
                  <a:tcPr/>
                </a:tc>
              </a:tr>
              <a:tr h="402433">
                <a:tc>
                  <a:txBody>
                    <a:bodyPr/>
                    <a:lstStyle/>
                    <a:p>
                      <a:r>
                        <a:rPr lang="ru-RU" dirty="0" smtClean="0"/>
                        <a:t>МБОУ «Алексеевская СОШ</a:t>
                      </a:r>
                      <a:r>
                        <a:rPr lang="ru-RU" baseline="0" dirty="0" smtClean="0"/>
                        <a:t> №2»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Мат-ка</a:t>
                      </a:r>
                      <a:r>
                        <a:rPr lang="ru-RU" dirty="0" smtClean="0"/>
                        <a:t> (6),  история (8,9)</a:t>
                      </a:r>
                      <a:endParaRPr lang="ru-RU" dirty="0"/>
                    </a:p>
                  </a:txBody>
                  <a:tcPr/>
                </a:tc>
              </a:tr>
              <a:tr h="402433">
                <a:tc>
                  <a:txBody>
                    <a:bodyPr/>
                    <a:lstStyle/>
                    <a:p>
                      <a:r>
                        <a:rPr lang="ru-RU" dirty="0" smtClean="0"/>
                        <a:t>МБОУ АСОШ №3 им.Г.С.Боровикова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Рус.язык</a:t>
                      </a:r>
                      <a:r>
                        <a:rPr lang="ru-RU" dirty="0" smtClean="0"/>
                        <a:t>(6), химия (8,9)</a:t>
                      </a:r>
                      <a:endParaRPr lang="ru-RU" dirty="0"/>
                    </a:p>
                  </a:txBody>
                  <a:tcPr/>
                </a:tc>
              </a:tr>
              <a:tr h="402433">
                <a:tc>
                  <a:txBody>
                    <a:bodyPr/>
                    <a:lstStyle/>
                    <a:p>
                      <a:r>
                        <a:rPr lang="ru-RU" dirty="0" smtClean="0"/>
                        <a:t>МБОУ Большеполянская СОШ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Химия (9)</a:t>
                      </a:r>
                      <a:endParaRPr lang="ru-RU" dirty="0"/>
                    </a:p>
                  </a:txBody>
                  <a:tcPr/>
                </a:tc>
              </a:tr>
              <a:tr h="402433">
                <a:tc>
                  <a:txBody>
                    <a:bodyPr/>
                    <a:lstStyle/>
                    <a:p>
                      <a:r>
                        <a:rPr lang="ru-RU" dirty="0" smtClean="0"/>
                        <a:t>МБОУ Левашовская СОШ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История (9)</a:t>
                      </a:r>
                      <a:endParaRPr lang="ru-RU" dirty="0"/>
                    </a:p>
                  </a:txBody>
                  <a:tcPr/>
                </a:tc>
              </a:tr>
              <a:tr h="402433">
                <a:tc>
                  <a:txBody>
                    <a:bodyPr/>
                    <a:lstStyle/>
                    <a:p>
                      <a:r>
                        <a:rPr lang="ru-RU" dirty="0" smtClean="0"/>
                        <a:t>МБОУ Мокрокурналинская СОШ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Рус.язык</a:t>
                      </a:r>
                      <a:r>
                        <a:rPr lang="ru-RU" dirty="0" smtClean="0"/>
                        <a:t> (7), физика (8), история (8)</a:t>
                      </a:r>
                      <a:endParaRPr lang="ru-RU" dirty="0"/>
                    </a:p>
                  </a:txBody>
                  <a:tcPr/>
                </a:tc>
              </a:tr>
              <a:tr h="402433">
                <a:tc>
                  <a:txBody>
                    <a:bodyPr/>
                    <a:lstStyle/>
                    <a:p>
                      <a:r>
                        <a:rPr lang="ru-RU" dirty="0" smtClean="0"/>
                        <a:t>МБОУ Ромодановская</a:t>
                      </a:r>
                      <a:r>
                        <a:rPr lang="ru-RU" baseline="0" dirty="0" smtClean="0"/>
                        <a:t> СОШ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Рус.язык</a:t>
                      </a:r>
                      <a:r>
                        <a:rPr lang="ru-RU" dirty="0" smtClean="0"/>
                        <a:t> (7), химия (8)</a:t>
                      </a:r>
                      <a:endParaRPr lang="ru-RU" dirty="0"/>
                    </a:p>
                  </a:txBody>
                  <a:tcPr/>
                </a:tc>
              </a:tr>
              <a:tr h="402433">
                <a:tc>
                  <a:txBody>
                    <a:bodyPr/>
                    <a:lstStyle/>
                    <a:p>
                      <a:r>
                        <a:rPr lang="ru-RU" dirty="0" smtClean="0"/>
                        <a:t>МБОУ Сахаровская СОШ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История (8,9)</a:t>
                      </a:r>
                      <a:endParaRPr lang="ru-RU" dirty="0"/>
                    </a:p>
                  </a:txBody>
                  <a:tcPr/>
                </a:tc>
              </a:tr>
              <a:tr h="402433">
                <a:tc>
                  <a:txBody>
                    <a:bodyPr/>
                    <a:lstStyle/>
                    <a:p>
                      <a:r>
                        <a:rPr lang="ru-RU" dirty="0" smtClean="0"/>
                        <a:t>МБОУ Ялкынская ООШ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Физика (8,9)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Корреляция показателей по качеству знаний со </a:t>
            </a:r>
            <a:r>
              <a:rPr lang="ru-RU" sz="3200" dirty="0" err="1" smtClean="0"/>
              <a:t>среднерайонным</a:t>
            </a:r>
            <a:r>
              <a:rPr lang="ru-RU" sz="3200" dirty="0" smtClean="0"/>
              <a:t> показателем: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400" dirty="0" smtClean="0"/>
              <a:t>Качество знаний ниже среднерайонного показателя: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1928772"/>
          <a:ext cx="8215402" cy="46634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07701"/>
                <a:gridCol w="4107701"/>
              </a:tblGrid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Школы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Предмет:</a:t>
                      </a:r>
                      <a:endParaRPr lang="ru-RU" sz="1200" dirty="0"/>
                    </a:p>
                  </a:txBody>
                  <a:tcPr/>
                </a:tc>
              </a:tr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МБОУ «Билярская СОШ»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Рус.язык</a:t>
                      </a:r>
                      <a:r>
                        <a:rPr lang="ru-RU" sz="1200" dirty="0" smtClean="0"/>
                        <a:t>, физика</a:t>
                      </a:r>
                      <a:endParaRPr lang="ru-RU" sz="1200" dirty="0"/>
                    </a:p>
                  </a:txBody>
                  <a:tcPr/>
                </a:tc>
              </a:tr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МБОУ «Ерыклинская ООШ»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Физика, химия</a:t>
                      </a:r>
                      <a:endParaRPr lang="ru-RU" sz="1200" dirty="0"/>
                    </a:p>
                  </a:txBody>
                  <a:tcPr/>
                </a:tc>
              </a:tr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МБОУ «Краснобаранская</a:t>
                      </a:r>
                      <a:r>
                        <a:rPr lang="ru-RU" sz="1200" baseline="0" dirty="0" smtClean="0"/>
                        <a:t> ООШ»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Математика,</a:t>
                      </a:r>
                      <a:r>
                        <a:rPr lang="ru-RU" sz="1200" baseline="0" dirty="0" smtClean="0"/>
                        <a:t> история</a:t>
                      </a:r>
                      <a:endParaRPr lang="ru-RU" sz="1200" dirty="0"/>
                    </a:p>
                  </a:txBody>
                  <a:tcPr/>
                </a:tc>
              </a:tr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МБОУ «Лебединская ООШ»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Химия</a:t>
                      </a:r>
                      <a:endParaRPr lang="ru-RU" sz="1200" dirty="0"/>
                    </a:p>
                  </a:txBody>
                  <a:tcPr/>
                </a:tc>
              </a:tr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МБОУ «Чувашскомайнская</a:t>
                      </a:r>
                      <a:r>
                        <a:rPr lang="ru-RU" sz="1200" baseline="0" dirty="0" smtClean="0"/>
                        <a:t> ООШ»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Физика, история</a:t>
                      </a:r>
                      <a:endParaRPr lang="ru-RU" sz="1200" dirty="0"/>
                    </a:p>
                  </a:txBody>
                  <a:tcPr/>
                </a:tc>
              </a:tr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МБОУ «Шаминская</a:t>
                      </a:r>
                      <a:r>
                        <a:rPr lang="ru-RU" sz="1200" baseline="0" dirty="0" smtClean="0"/>
                        <a:t> ООШ»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Рус.язык</a:t>
                      </a:r>
                      <a:r>
                        <a:rPr lang="ru-RU" sz="1200" dirty="0" smtClean="0"/>
                        <a:t>, математика, физика, химия</a:t>
                      </a:r>
                      <a:endParaRPr lang="ru-RU" sz="1200" dirty="0"/>
                    </a:p>
                  </a:txBody>
                  <a:tcPr/>
                </a:tc>
              </a:tr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МБОУ «Алексеевская СОШ №2»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Математика, физика,</a:t>
                      </a:r>
                      <a:r>
                        <a:rPr lang="ru-RU" sz="1200" baseline="0" dirty="0" smtClean="0"/>
                        <a:t> химия, история</a:t>
                      </a:r>
                      <a:endParaRPr lang="ru-RU" sz="1200" dirty="0"/>
                    </a:p>
                  </a:txBody>
                  <a:tcPr/>
                </a:tc>
              </a:tr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МБОУ АСОШ №3 им.Г.С.Боровикова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Химия</a:t>
                      </a:r>
                      <a:endParaRPr lang="ru-RU" sz="1200" dirty="0"/>
                    </a:p>
                  </a:txBody>
                  <a:tcPr/>
                </a:tc>
              </a:tr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МБОУ Большеполянская СОШ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Химия</a:t>
                      </a:r>
                      <a:endParaRPr lang="ru-RU" sz="1200" dirty="0"/>
                    </a:p>
                  </a:txBody>
                  <a:tcPr/>
                </a:tc>
              </a:tr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МБОУ Большетиганская СОШ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История</a:t>
                      </a:r>
                      <a:endParaRPr lang="ru-RU" sz="1200" dirty="0"/>
                    </a:p>
                  </a:txBody>
                  <a:tcPr/>
                </a:tc>
              </a:tr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МБОУ Куркульская СОШ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Русский язык</a:t>
                      </a:r>
                      <a:endParaRPr lang="ru-RU" sz="1200" dirty="0"/>
                    </a:p>
                  </a:txBody>
                  <a:tcPr/>
                </a:tc>
              </a:tr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МБОУ Мокрокурналинская СОШ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Рус.язык</a:t>
                      </a:r>
                      <a:r>
                        <a:rPr lang="ru-RU" sz="1200" dirty="0" smtClean="0"/>
                        <a:t>, математика</a:t>
                      </a:r>
                      <a:endParaRPr lang="ru-RU" sz="1200" dirty="0"/>
                    </a:p>
                  </a:txBody>
                  <a:tcPr/>
                </a:tc>
              </a:tr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МБОУ Реченская ООШ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Мат-ка</a:t>
                      </a:r>
                      <a:r>
                        <a:rPr lang="ru-RU" sz="1200" dirty="0" smtClean="0"/>
                        <a:t>, физика, химия</a:t>
                      </a:r>
                      <a:endParaRPr lang="ru-RU" sz="1200" dirty="0"/>
                    </a:p>
                  </a:txBody>
                  <a:tcPr/>
                </a:tc>
              </a:tr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МБОУ Ромодановская СОШ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Рус.язык</a:t>
                      </a:r>
                      <a:r>
                        <a:rPr lang="ru-RU" sz="1200" dirty="0" smtClean="0"/>
                        <a:t>, </a:t>
                      </a:r>
                      <a:r>
                        <a:rPr lang="ru-RU" sz="1200" dirty="0" err="1" smtClean="0"/>
                        <a:t>мат-ка</a:t>
                      </a:r>
                      <a:r>
                        <a:rPr lang="ru-RU" sz="1200" dirty="0" smtClean="0"/>
                        <a:t>,</a:t>
                      </a:r>
                      <a:r>
                        <a:rPr lang="ru-RU" sz="1200" baseline="0" dirty="0" smtClean="0"/>
                        <a:t> химия</a:t>
                      </a:r>
                      <a:endParaRPr lang="ru-RU" sz="1200" dirty="0"/>
                    </a:p>
                  </a:txBody>
                  <a:tcPr/>
                </a:tc>
              </a:tr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МБОУ Сахаровская СОШ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Рус.язык</a:t>
                      </a:r>
                      <a:r>
                        <a:rPr lang="ru-RU" sz="1200" dirty="0" smtClean="0"/>
                        <a:t>, </a:t>
                      </a:r>
                      <a:r>
                        <a:rPr lang="ru-RU" sz="1200" dirty="0" err="1" smtClean="0"/>
                        <a:t>мат-ка</a:t>
                      </a:r>
                      <a:r>
                        <a:rPr lang="ru-RU" sz="1200" dirty="0" smtClean="0"/>
                        <a:t>, химия</a:t>
                      </a:r>
                      <a:endParaRPr lang="ru-RU" sz="1200" dirty="0"/>
                    </a:p>
                  </a:txBody>
                  <a:tcPr/>
                </a:tc>
              </a:tr>
              <a:tr h="2424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МБОУ Ялкынская ООШ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Физика, история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Условия и возможности для повышения качества образования в среднем звене: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Использование школьного компонента во всех общеобразовательных организациях </a:t>
            </a:r>
            <a:r>
              <a:rPr lang="ru-RU" dirty="0" smtClean="0">
                <a:solidFill>
                  <a:srgbClr val="FF0000"/>
                </a:solidFill>
              </a:rPr>
              <a:t>на учебные предметы </a:t>
            </a:r>
            <a:r>
              <a:rPr lang="ru-RU" dirty="0" smtClean="0"/>
              <a:t>в 2016/2017 учебном году!!! </a:t>
            </a:r>
            <a:r>
              <a:rPr lang="ru-RU" sz="1400" i="1" dirty="0" smtClean="0">
                <a:solidFill>
                  <a:srgbClr val="FF0000"/>
                </a:solidFill>
              </a:rPr>
              <a:t>(русский язык, математика)</a:t>
            </a:r>
          </a:p>
          <a:p>
            <a:r>
              <a:rPr lang="ru-RU" dirty="0" smtClean="0"/>
              <a:t>Планирование и проведение уроков элективных курсов!!! </a:t>
            </a:r>
            <a:r>
              <a:rPr lang="ru-RU" sz="1400" i="1" dirty="0" smtClean="0">
                <a:solidFill>
                  <a:srgbClr val="FF0000"/>
                </a:solidFill>
              </a:rPr>
              <a:t>(углубление пройденного на уроке, повторение пройденного на уроке, закрепление пройденного на уроке)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Рекомендации по использованию результатов МКР: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Директорам: по итогам годовых оценочных процедур представить ФИО неуспевающих учеников по итогам года для выяснения причин (низкая мотивация, ОВЗ, семейные проблемы и др.) – до 25 мая 2017 Гореловой Е.П.</a:t>
            </a:r>
          </a:p>
          <a:p>
            <a:r>
              <a:rPr lang="ru-RU" dirty="0" smtClean="0"/>
              <a:t>Гореловой Е.П.: вести  базу данных на неуспевающих учеников по району – постоянно.</a:t>
            </a:r>
          </a:p>
          <a:p>
            <a:r>
              <a:rPr lang="ru-RU" dirty="0" smtClean="0"/>
              <a:t>Кирюхиной Л.Н., </a:t>
            </a:r>
            <a:r>
              <a:rPr lang="ru-RU" dirty="0" err="1" smtClean="0"/>
              <a:t>Бакараевой</a:t>
            </a:r>
            <a:r>
              <a:rPr lang="ru-RU" dirty="0" smtClean="0"/>
              <a:t> О.И.: оказать содействие в выяснении причин неуспеваемости школьников – в течение года.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Планирование ВШК на 2017/2018 учебный год осуществлять с учетом результатов ВСЕХ оценочных процедур с указанием ЦЕЛЕЙ контроля (посещения урока, мониторинга заполнения электронных журналов, выполнения рабочих программ учебных предметов и элективных курсов и т.д.)</a:t>
            </a:r>
          </a:p>
          <a:p>
            <a:r>
              <a:rPr lang="ru-RU" dirty="0" smtClean="0"/>
              <a:t>Учебный план на 2017/2018 учебный год: школьный компонент использовать с учетом результатов оценочных процедур.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1045</Words>
  <Application>Microsoft Office PowerPoint</Application>
  <PresentationFormat>Экран (4:3)</PresentationFormat>
  <Paragraphs>411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Результаты муниципальных контрольных работ за I полугодие 2016/2017 учебного года</vt:lpstr>
      <vt:lpstr>Общие итоги по району: успеваемость/качество знаний</vt:lpstr>
      <vt:lpstr>Общие итоги по району: в разрезе оценок</vt:lpstr>
      <vt:lpstr>Слайд 4</vt:lpstr>
      <vt:lpstr>Динамика по качеству знаний и успеваемости отрицательная  (1четв-I пол.):</vt:lpstr>
      <vt:lpstr>Корреляция показателей по качеству знаний со среднерайонным показателем:</vt:lpstr>
      <vt:lpstr>Условия и возможности для повышения качества образования в среднем звене:</vt:lpstr>
      <vt:lpstr>Рекомендации по использованию результатов МКР:</vt:lpstr>
      <vt:lpstr>Слайд 9</vt:lpstr>
      <vt:lpstr>Русский язык_6/7 класс</vt:lpstr>
      <vt:lpstr>Математика_6/7 класс</vt:lpstr>
      <vt:lpstr>Физика_8/9 классы</vt:lpstr>
      <vt:lpstr>Химия_8/9 классы</vt:lpstr>
      <vt:lpstr>История_8/9 классы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муниципальных контрольных работ за I полугодие 2016/2017 учебного года</dc:title>
  <dc:creator>OO</dc:creator>
  <cp:lastModifiedBy>OO</cp:lastModifiedBy>
  <cp:revision>9</cp:revision>
  <dcterms:created xsi:type="dcterms:W3CDTF">2017-04-07T07:46:37Z</dcterms:created>
  <dcterms:modified xsi:type="dcterms:W3CDTF">2017-04-07T09:07:41Z</dcterms:modified>
</cp:coreProperties>
</file>